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35"/>
  </p:notesMasterIdLst>
  <p:handoutMasterIdLst>
    <p:handoutMasterId r:id="rId136"/>
  </p:handoutMasterIdLst>
  <p:sldIdLst>
    <p:sldId id="587" r:id="rId70"/>
    <p:sldId id="601" r:id="rId71"/>
    <p:sldId id="662" r:id="rId72"/>
    <p:sldId id="670" r:id="rId73"/>
    <p:sldId id="602" r:id="rId74"/>
    <p:sldId id="603" r:id="rId75"/>
    <p:sldId id="604" r:id="rId76"/>
    <p:sldId id="605" r:id="rId77"/>
    <p:sldId id="663" r:id="rId78"/>
    <p:sldId id="607" r:id="rId79"/>
    <p:sldId id="664" r:id="rId80"/>
    <p:sldId id="609" r:id="rId81"/>
    <p:sldId id="610" r:id="rId82"/>
    <p:sldId id="665" r:id="rId83"/>
    <p:sldId id="612" r:id="rId84"/>
    <p:sldId id="613" r:id="rId85"/>
    <p:sldId id="614" r:id="rId86"/>
    <p:sldId id="615" r:id="rId87"/>
    <p:sldId id="616" r:id="rId88"/>
    <p:sldId id="666" r:id="rId89"/>
    <p:sldId id="618" r:id="rId90"/>
    <p:sldId id="619" r:id="rId91"/>
    <p:sldId id="620" r:id="rId92"/>
    <p:sldId id="621" r:id="rId93"/>
    <p:sldId id="622" r:id="rId94"/>
    <p:sldId id="623" r:id="rId95"/>
    <p:sldId id="624" r:id="rId96"/>
    <p:sldId id="625" r:id="rId97"/>
    <p:sldId id="626" r:id="rId98"/>
    <p:sldId id="627" r:id="rId99"/>
    <p:sldId id="628" r:id="rId100"/>
    <p:sldId id="629" r:id="rId101"/>
    <p:sldId id="630" r:id="rId102"/>
    <p:sldId id="631" r:id="rId103"/>
    <p:sldId id="632" r:id="rId104"/>
    <p:sldId id="633" r:id="rId105"/>
    <p:sldId id="634" r:id="rId106"/>
    <p:sldId id="635" r:id="rId107"/>
    <p:sldId id="636" r:id="rId108"/>
    <p:sldId id="637" r:id="rId109"/>
    <p:sldId id="638" r:id="rId110"/>
    <p:sldId id="639" r:id="rId111"/>
    <p:sldId id="640" r:id="rId112"/>
    <p:sldId id="667" r:id="rId113"/>
    <p:sldId id="642" r:id="rId114"/>
    <p:sldId id="643" r:id="rId115"/>
    <p:sldId id="644" r:id="rId116"/>
    <p:sldId id="645" r:id="rId117"/>
    <p:sldId id="646" r:id="rId118"/>
    <p:sldId id="647" r:id="rId119"/>
    <p:sldId id="648" r:id="rId120"/>
    <p:sldId id="649" r:id="rId121"/>
    <p:sldId id="650" r:id="rId122"/>
    <p:sldId id="668" r:id="rId123"/>
    <p:sldId id="652" r:id="rId124"/>
    <p:sldId id="653" r:id="rId125"/>
    <p:sldId id="654" r:id="rId126"/>
    <p:sldId id="655" r:id="rId127"/>
    <p:sldId id="656" r:id="rId128"/>
    <p:sldId id="657" r:id="rId129"/>
    <p:sldId id="658" r:id="rId130"/>
    <p:sldId id="659" r:id="rId131"/>
    <p:sldId id="660" r:id="rId132"/>
    <p:sldId id="669" r:id="rId133"/>
    <p:sldId id="595" r:id="rId1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5" autoAdjust="0"/>
    <p:restoredTop sz="92329" autoAdjust="0"/>
  </p:normalViewPr>
  <p:slideViewPr>
    <p:cSldViewPr snapToGrid="0" snapToObjects="1" showGuides="1">
      <p:cViewPr varScale="1">
        <p:scale>
          <a:sx n="84" d="100"/>
          <a:sy n="84" d="100"/>
        </p:scale>
        <p:origin x="-624" y="-9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20" Type="http://schemas.openxmlformats.org/officeDocument/2006/relationships/slide" Target="slides/slide51.xml"/><Relationship Id="rId121" Type="http://schemas.openxmlformats.org/officeDocument/2006/relationships/slide" Target="slides/slide52.xml"/><Relationship Id="rId122" Type="http://schemas.openxmlformats.org/officeDocument/2006/relationships/slide" Target="slides/slide53.xml"/><Relationship Id="rId123" Type="http://schemas.openxmlformats.org/officeDocument/2006/relationships/slide" Target="slides/slide54.xml"/><Relationship Id="rId124" Type="http://schemas.openxmlformats.org/officeDocument/2006/relationships/slide" Target="slides/slide55.xml"/><Relationship Id="rId125" Type="http://schemas.openxmlformats.org/officeDocument/2006/relationships/slide" Target="slides/slide56.xml"/><Relationship Id="rId126" Type="http://schemas.openxmlformats.org/officeDocument/2006/relationships/slide" Target="slides/slide57.xml"/><Relationship Id="rId127" Type="http://schemas.openxmlformats.org/officeDocument/2006/relationships/slide" Target="slides/slide58.xml"/><Relationship Id="rId128" Type="http://schemas.openxmlformats.org/officeDocument/2006/relationships/slide" Target="slides/slide59.xml"/><Relationship Id="rId129" Type="http://schemas.openxmlformats.org/officeDocument/2006/relationships/slide" Target="slides/slide60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101" Type="http://schemas.openxmlformats.org/officeDocument/2006/relationships/slide" Target="slides/slide32.xml"/><Relationship Id="rId102" Type="http://schemas.openxmlformats.org/officeDocument/2006/relationships/slide" Target="slides/slide33.xml"/><Relationship Id="rId103" Type="http://schemas.openxmlformats.org/officeDocument/2006/relationships/slide" Target="slides/slide34.xml"/><Relationship Id="rId104" Type="http://schemas.openxmlformats.org/officeDocument/2006/relationships/slide" Target="slides/slide35.xml"/><Relationship Id="rId105" Type="http://schemas.openxmlformats.org/officeDocument/2006/relationships/slide" Target="slides/slide36.xml"/><Relationship Id="rId106" Type="http://schemas.openxmlformats.org/officeDocument/2006/relationships/slide" Target="slides/slide37.xml"/><Relationship Id="rId107" Type="http://schemas.openxmlformats.org/officeDocument/2006/relationships/slide" Target="slides/slide38.xml"/><Relationship Id="rId108" Type="http://schemas.openxmlformats.org/officeDocument/2006/relationships/slide" Target="slides/slide39.xml"/><Relationship Id="rId109" Type="http://schemas.openxmlformats.org/officeDocument/2006/relationships/slide" Target="slides/slide40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slide" Target="slides/slide31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slide" Target="slides/slide61.xml"/><Relationship Id="rId131" Type="http://schemas.openxmlformats.org/officeDocument/2006/relationships/slide" Target="slides/slide62.xml"/><Relationship Id="rId132" Type="http://schemas.openxmlformats.org/officeDocument/2006/relationships/slide" Target="slides/slide63.xml"/><Relationship Id="rId133" Type="http://schemas.openxmlformats.org/officeDocument/2006/relationships/slide" Target="slides/slide64.xml"/><Relationship Id="rId134" Type="http://schemas.openxmlformats.org/officeDocument/2006/relationships/slide" Target="slides/slide65.xml"/><Relationship Id="rId135" Type="http://schemas.openxmlformats.org/officeDocument/2006/relationships/notesMaster" Target="notesMasters/notesMaster1.xml"/><Relationship Id="rId136" Type="http://schemas.openxmlformats.org/officeDocument/2006/relationships/handoutMaster" Target="handoutMasters/handoutMaster1.xml"/><Relationship Id="rId137" Type="http://schemas.openxmlformats.org/officeDocument/2006/relationships/printerSettings" Target="printerSettings/printerSettings1.bin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110" Type="http://schemas.openxmlformats.org/officeDocument/2006/relationships/slide" Target="slides/slide41.xml"/><Relationship Id="rId111" Type="http://schemas.openxmlformats.org/officeDocument/2006/relationships/slide" Target="slides/slide42.xml"/><Relationship Id="rId112" Type="http://schemas.openxmlformats.org/officeDocument/2006/relationships/slide" Target="slides/slide43.xml"/><Relationship Id="rId113" Type="http://schemas.openxmlformats.org/officeDocument/2006/relationships/slide" Target="slides/slide44.xml"/><Relationship Id="rId114" Type="http://schemas.openxmlformats.org/officeDocument/2006/relationships/slide" Target="slides/slide45.xml"/><Relationship Id="rId115" Type="http://schemas.openxmlformats.org/officeDocument/2006/relationships/slide" Target="slides/slide46.xml"/><Relationship Id="rId116" Type="http://schemas.openxmlformats.org/officeDocument/2006/relationships/slide" Target="slides/slide47.xml"/><Relationship Id="rId117" Type="http://schemas.openxmlformats.org/officeDocument/2006/relationships/slide" Target="slides/slide48.xml"/><Relationship Id="rId118" Type="http://schemas.openxmlformats.org/officeDocument/2006/relationships/slide" Target="slides/slide49.xml"/><Relationship Id="rId119" Type="http://schemas.openxmlformats.org/officeDocument/2006/relationships/slide" Target="slides/slide50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Esri</a:t>
            </a:r>
            <a:r>
              <a:rPr lang="en-US" baseline="0" dirty="0"/>
              <a:t> Corporate Template-Dark v3.3</a:t>
            </a:r>
          </a:p>
          <a:p>
            <a:r>
              <a:rPr lang="en-US" baseline="0" dirty="0"/>
              <a:t>16:9 version – January 21, 2016</a:t>
            </a:r>
          </a:p>
          <a:p>
            <a:endParaRPr lang="en-US" baseline="0" dirty="0"/>
          </a:p>
          <a:p>
            <a:r>
              <a:rPr lang="en-US" baseline="0" dirty="0"/>
              <a:t>For more templates, sample files, and icons, see https://compass.esri.com/resources/presentations/Pages/Main.aspx</a:t>
            </a:r>
          </a:p>
          <a:p>
            <a:endParaRPr lang="en-US" baseline="0" dirty="0"/>
          </a:p>
          <a:p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13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http://developers.arcgis.com/javascript/samples/renderer_proportional_lines</a:t>
            </a:r>
          </a:p>
          <a:p>
            <a:r>
              <a:rPr lang="en-US" dirty="0" smtClean="0"/>
              <a:t>http://jyang.esri.com/samples/draw-layer/proportional-slider2.html</a:t>
            </a:r>
          </a:p>
          <a:p>
            <a:r>
              <a:rPr lang="en-US" dirty="0" smtClean="0"/>
              <a:t>http://developers.arcgis.com/javascript/samples/renderer_graduated_polygon/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http://developers.arcgis.com/javascript/samples/renderer_proportional_lines</a:t>
            </a:r>
          </a:p>
          <a:p>
            <a:r>
              <a:rPr lang="en-US" dirty="0" smtClean="0"/>
              <a:t>http://jyang.esri.com/samples/draw-layer/proportional-slider2.html</a:t>
            </a:r>
          </a:p>
          <a:p>
            <a:r>
              <a:rPr lang="en-US" dirty="0" smtClean="0"/>
              <a:t>http://developers.arcgis.com/javascript/samples/renderer_graduated_polygon/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[Show live sample of this one]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Show map and describe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(go to the app)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how popup for one crop, popup for another crop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Show code sample (next page)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03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this still belong????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24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7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http://servicesbeta.esri.com/jerome/uc2014/newprop-color-stops-interactive.html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3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3/7/17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3/7/17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ms746777.esri.com/webdev/3.14/aboveAndBelow.html" TargetMode="Externa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field-function-abovebelow.html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stops.html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stops.html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proportional_lines/" TargetMode="External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arcgis.com/javascript/samples/renderer_proportional_lines/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evelopers.arcgis.com/javascript/samples/renderer_size_scale/" TargetMode="External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ms746777.esri.com/webdev/3.14/opacityInfo.html" TargetMode="External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newprop-color-opacity.html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dot-density-asian.html" TargetMode="External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ervicesbeta.esri.com/jerome/uc2014/dot-density-asian.html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fl_hover.html" TargetMode="Externa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query_buffer.html" TargetMode="External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loan214511.esri.com/samples/tests/self-service-mapping-prototype-gh-pages/SliderDemosHQ.html" TargetMode="External"/><Relationship Id="rId3" Type="http://schemas.openxmlformats.org/officeDocument/2006/relationships/image" Target="../media/image6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ekenes.github.io/esri-js-samples/smart-mapping/seattle-demographics.html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developers.arcgis.com/javascript/jssamples/toolbar_edit.html" TargetMode="Externa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2D Visualization with the ArcGIS API for JavaScript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Kristian Ekenes &amp; Jeremy Bartley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6"/>
          <a:stretch/>
        </p:blipFill>
        <p:spPr>
          <a:xfrm>
            <a:off x="10112260" y="418631"/>
            <a:ext cx="141616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08192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Feature Layer 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A feature layer has its own default symbol</a:t>
            </a:r>
          </a:p>
          <a:p>
            <a:pPr lvl="1"/>
            <a:r>
              <a:rPr lang="en-US" dirty="0" smtClean="0"/>
              <a:t>Defined in the “</a:t>
            </a:r>
            <a:r>
              <a:rPr lang="en-US" dirty="0" err="1" smtClean="0"/>
              <a:t>drawingInfo</a:t>
            </a:r>
            <a:r>
              <a:rPr lang="en-US" dirty="0" smtClean="0"/>
              <a:t>” property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3" r="21428"/>
          <a:stretch/>
        </p:blipFill>
        <p:spPr bwMode="auto">
          <a:xfrm>
            <a:off x="7296538" y="0"/>
            <a:ext cx="489546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2766"/>
            <a:ext cx="10827256" cy="2295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76043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452093"/>
            <a:ext cx="10367433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w</a:t>
            </a:r>
            <a:r>
              <a:rPr lang="en-US" sz="6600" dirty="0" smtClean="0">
                <a:solidFill>
                  <a:srgbClr val="FFFF00"/>
                </a:solidFill>
              </a:rPr>
              <a:t>here!</a:t>
            </a:r>
            <a:endParaRPr lang="en-US" sz="6600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2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Single symbol, no field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892313" y="550103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where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(no field)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76682"/>
            <a:ext cx="10363200" cy="307777"/>
          </a:xfrm>
        </p:spPr>
        <p:txBody>
          <a:bodyPr/>
          <a:lstStyle/>
          <a:p>
            <a:r>
              <a:rPr lang="en-US" sz="2000" dirty="0" smtClean="0"/>
              <a:t>Simple Renderer</a:t>
            </a:r>
            <a:endParaRPr lang="en-US" sz="2000" dirty="0"/>
          </a:p>
        </p:txBody>
      </p:sp>
      <p:pic>
        <p:nvPicPr>
          <p:cNvPr id="3" name="Picture 2" descr="Screen Shot 2017-03-04 at 4.2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09" y="1484459"/>
            <a:ext cx="7959491" cy="50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61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2313" y="550103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where</a:t>
            </a:r>
            <a:r>
              <a:rPr lang="en-US" sz="4000" dirty="0"/>
              <a:t>! </a:t>
            </a:r>
            <a:r>
              <a:rPr lang="en-US" sz="3200" dirty="0"/>
              <a:t>(no field)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76682"/>
            <a:ext cx="10363200" cy="307777"/>
          </a:xfrm>
        </p:spPr>
        <p:txBody>
          <a:bodyPr/>
          <a:lstStyle/>
          <a:p>
            <a:r>
              <a:rPr lang="en-US" sz="2000" dirty="0" smtClean="0"/>
              <a:t>Simple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" name="Picture 9" descr="Screen Shot 2017-03-04 at 4.24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109" y="1484459"/>
            <a:ext cx="7959491" cy="5010470"/>
          </a:xfrm>
          <a:prstGeom prst="rect">
            <a:avLst/>
          </a:prstGeom>
        </p:spPr>
      </p:pic>
      <p:pic>
        <p:nvPicPr>
          <p:cNvPr id="7" name="Picture 6" descr="Screen Shot 2017-03-04 at 4.28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6" y="2046336"/>
            <a:ext cx="80137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20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452093"/>
            <a:ext cx="10367433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what!</a:t>
            </a:r>
            <a:endParaRPr lang="en-US" sz="6600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2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Based on field or expression</a:t>
            </a:r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7531" y="505930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w</a:t>
            </a:r>
            <a:r>
              <a:rPr lang="en-US" sz="4000" dirty="0" smtClean="0">
                <a:solidFill>
                  <a:srgbClr val="FFFF00"/>
                </a:solidFill>
              </a:rPr>
              <a:t>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 smtClean="0"/>
              <a:t>(with field)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24307"/>
            <a:ext cx="10363200" cy="307777"/>
          </a:xfrm>
        </p:spPr>
        <p:txBody>
          <a:bodyPr/>
          <a:lstStyle/>
          <a:p>
            <a:r>
              <a:rPr lang="en-US" sz="2000" dirty="0" smtClean="0"/>
              <a:t>Unique Value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 descr="Screen Shot 2017-03-04 at 4.3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24307"/>
            <a:ext cx="11468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70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24307"/>
            <a:ext cx="10363200" cy="307777"/>
          </a:xfrm>
        </p:spPr>
        <p:txBody>
          <a:bodyPr/>
          <a:lstStyle/>
          <a:p>
            <a:r>
              <a:rPr lang="en-US" sz="2000" dirty="0" smtClean="0"/>
              <a:t>Unique Value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47531" y="505930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w</a:t>
            </a:r>
            <a:r>
              <a:rPr lang="en-US" sz="4000" dirty="0" smtClean="0">
                <a:solidFill>
                  <a:srgbClr val="FFFF00"/>
                </a:solidFill>
              </a:rPr>
              <a:t>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 smtClean="0"/>
              <a:t>(with field)</a:t>
            </a:r>
            <a:endParaRPr lang="en-US" sz="3200" dirty="0"/>
          </a:p>
        </p:txBody>
      </p:sp>
      <p:pic>
        <p:nvPicPr>
          <p:cNvPr id="13" name="Picture 12" descr="Screen Shot 2017-03-04 at 4.3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24307"/>
            <a:ext cx="11468100" cy="5676900"/>
          </a:xfrm>
          <a:prstGeom prst="rect">
            <a:avLst/>
          </a:prstGeom>
        </p:spPr>
      </p:pic>
      <p:pic>
        <p:nvPicPr>
          <p:cNvPr id="3" name="Picture 2" descr="Screen Shot 2017-03-04 at 4.36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34" y="43207"/>
            <a:ext cx="6657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28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615553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(with </a:t>
            </a:r>
            <a:r>
              <a:rPr lang="en-US" sz="3200" dirty="0" smtClean="0"/>
              <a:t>expression function)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 bwMode="auto">
          <a:xfrm>
            <a:off x="2058645" y="2076060"/>
            <a:ext cx="8070980" cy="215070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315353"/>
            <a:ext cx="78867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8" y="3097090"/>
            <a:ext cx="78962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7275443" y="2295475"/>
            <a:ext cx="2554357" cy="323850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7933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9183" y="22087"/>
            <a:ext cx="10363200" cy="1107996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(with expression function)– </a:t>
            </a:r>
            <a:r>
              <a:rPr lang="en-US" sz="3200" dirty="0" smtClean="0"/>
              <a:t>Above and Below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2" y="1129253"/>
            <a:ext cx="12194171" cy="57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790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0227" y="97321"/>
            <a:ext cx="10363200" cy="1107996"/>
          </a:xfrm>
        </p:spPr>
        <p:txBody>
          <a:bodyPr/>
          <a:lstStyle/>
          <a:p>
            <a:r>
              <a:rPr lang="en-US" sz="4000" dirty="0"/>
              <a:t>Show </a:t>
            </a:r>
            <a:r>
              <a:rPr lang="en-US" sz="4000" dirty="0" smtClean="0"/>
              <a:t>me </a:t>
            </a:r>
            <a:r>
              <a:rPr lang="en-US" sz="4000" dirty="0" smtClean="0">
                <a:solidFill>
                  <a:srgbClr val="FFFF00"/>
                </a:solidFill>
              </a:rPr>
              <a:t>what</a:t>
            </a:r>
            <a:r>
              <a:rPr lang="en-US" sz="4000" dirty="0">
                <a:solidFill>
                  <a:srgbClr val="FFFF00"/>
                </a:solidFill>
              </a:rPr>
              <a:t>!</a:t>
            </a:r>
            <a:r>
              <a:rPr lang="en-US" sz="4000" dirty="0"/>
              <a:t> </a:t>
            </a:r>
            <a:r>
              <a:rPr lang="en-US" sz="3200" dirty="0"/>
              <a:t>(with expression function)– Above and Below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8"/>
          </p:nvPr>
        </p:nvPicPr>
        <p:blipFill>
          <a:blip r:embed="rId2"/>
          <a:srcRect t="27936" b="27936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9633"/>
            <a:ext cx="12188270" cy="5598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0" y="1689652"/>
            <a:ext cx="6487255" cy="516834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-1" y="1263071"/>
            <a:ext cx="7053623" cy="205030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17390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50626" y="709668"/>
            <a:ext cx="8050812" cy="2492990"/>
          </a:xfrm>
        </p:spPr>
        <p:txBody>
          <a:bodyPr/>
          <a:lstStyle/>
          <a:p>
            <a:pPr algn="ctr"/>
            <a:r>
              <a:rPr lang="en-US" sz="5400" dirty="0" smtClean="0"/>
              <a:t>Visualization in 4.x is not at parity with 3.x versions of the API</a:t>
            </a:r>
            <a:endParaRPr lang="en-US" sz="5400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423510" y="3675877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2978936" y="3561674"/>
            <a:ext cx="8050812" cy="123110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 smtClean="0"/>
              <a:t>Indicates feature is only supported in 3.x as of current release (4.3)</a:t>
            </a:r>
            <a:endParaRPr lang="en-US" sz="4000" b="0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1423510" y="5183370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978936" y="5170713"/>
            <a:ext cx="8050812" cy="1231106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 smtClean="0"/>
              <a:t>Indicates partial 4.x support as of current release (4.3)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5152173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2302" y="2452092"/>
            <a:ext cx="10003989" cy="1015663"/>
          </a:xfrm>
        </p:spPr>
        <p:txBody>
          <a:bodyPr/>
          <a:lstStyle/>
          <a:p>
            <a:r>
              <a:rPr lang="en-US" sz="6600" dirty="0"/>
              <a:t>Show </a:t>
            </a:r>
            <a:r>
              <a:rPr lang="en-US" sz="6600" dirty="0" smtClean="0"/>
              <a:t>me </a:t>
            </a:r>
            <a:r>
              <a:rPr lang="en-US" sz="6600" dirty="0">
                <a:solidFill>
                  <a:srgbClr val="FFFF00"/>
                </a:solidFill>
              </a:rPr>
              <a:t>h</a:t>
            </a:r>
            <a:r>
              <a:rPr lang="en-US" sz="6600" dirty="0" smtClean="0">
                <a:solidFill>
                  <a:srgbClr val="FFFF00"/>
                </a:solidFill>
              </a:rPr>
              <a:t>ow much!</a:t>
            </a:r>
            <a:endParaRPr lang="en-US" sz="6600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12303" y="3436315"/>
            <a:ext cx="3615524" cy="1923604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Color</a:t>
            </a:r>
          </a:p>
          <a:p>
            <a:r>
              <a:rPr lang="en-US" sz="2400" dirty="0" smtClean="0"/>
              <a:t>Size</a:t>
            </a:r>
          </a:p>
          <a:p>
            <a:r>
              <a:rPr lang="en-US" sz="2400" dirty="0" smtClean="0"/>
              <a:t>Opacity</a:t>
            </a:r>
            <a:endParaRPr lang="en-US" sz="2400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679288" y="3778090"/>
            <a:ext cx="3615524" cy="86177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800" dirty="0" smtClean="0"/>
              <a:t>Also based off field value or expression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02" y="833182"/>
            <a:ext cx="10367433" cy="1659194"/>
          </a:xfrm>
        </p:spPr>
        <p:txBody>
          <a:bodyPr/>
          <a:lstStyle/>
          <a:p>
            <a:r>
              <a:rPr lang="en-US" sz="6600" dirty="0" smtClean="0"/>
              <a:t>Parametric Properties on Renderer</a:t>
            </a:r>
            <a:endParaRPr lang="en-US" sz="6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2302" y="2658136"/>
            <a:ext cx="10367433" cy="3231654"/>
          </a:xfrm>
        </p:spPr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otation</a:t>
            </a:r>
          </a:p>
          <a:p>
            <a:r>
              <a:rPr lang="en-US" dirty="0" smtClean="0"/>
              <a:t>size</a:t>
            </a:r>
          </a:p>
          <a:p>
            <a:r>
              <a:rPr lang="en-US" dirty="0" smtClean="0"/>
              <a:t>color</a:t>
            </a:r>
          </a:p>
          <a:p>
            <a:r>
              <a:rPr lang="en-US" dirty="0" smtClean="0"/>
              <a:t>opacity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Type Presentation Title Here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25944" y="5381489"/>
            <a:ext cx="5245356" cy="109387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US" sz="4400" dirty="0" err="1" smtClean="0">
                <a:solidFill>
                  <a:srgbClr val="FFFF96"/>
                </a:solidFill>
              </a:rPr>
              <a:t>VisualVariables</a:t>
            </a:r>
            <a:r>
              <a:rPr lang="en-US" sz="4400" dirty="0" smtClean="0">
                <a:solidFill>
                  <a:srgbClr val="FFFF96"/>
                </a:solidFill>
              </a:rPr>
              <a:t> – Parameterized Symbols</a:t>
            </a:r>
          </a:p>
        </p:txBody>
      </p:sp>
    </p:spTree>
    <p:extLst>
      <p:ext uri="{BB962C8B-B14F-4D97-AF65-F5344CB8AC3E}">
        <p14:creationId xmlns:p14="http://schemas.microsoft.com/office/powerpoint/2010/main" val="82245086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(classed color)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smtClean="0"/>
              <a:t>Class Breaks 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 descr="Screen Shot 2016-06-28 at 8.4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258" y="1435108"/>
            <a:ext cx="7366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9182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smtClean="0"/>
              <a:t>Class Breaks Renderer</a:t>
            </a:r>
            <a:endParaRPr 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(classed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6-06-28 at 8.48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66" y="1369125"/>
            <a:ext cx="7366000" cy="4724400"/>
          </a:xfrm>
          <a:prstGeom prst="rect">
            <a:avLst/>
          </a:prstGeom>
        </p:spPr>
      </p:pic>
      <p:pic>
        <p:nvPicPr>
          <p:cNvPr id="8" name="Picture 7" descr="Screen Shot 2017-03-04 at 5.17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00" y="0"/>
            <a:ext cx="3960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010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(continuous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color visual variable</a:t>
            </a:r>
          </a:p>
        </p:txBody>
      </p:sp>
      <p:pic>
        <p:nvPicPr>
          <p:cNvPr id="3" name="Picture 2" descr="Screen Shot 2017-03-04 at 5.20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16" y="1651775"/>
            <a:ext cx="9570284" cy="48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35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(continuous color)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color visual variable</a:t>
            </a:r>
            <a:endParaRPr lang="en-US" sz="2000" dirty="0"/>
          </a:p>
        </p:txBody>
      </p:sp>
      <p:pic>
        <p:nvPicPr>
          <p:cNvPr id="11" name="Picture 10" descr="Screen Shot 2017-03-04 at 5.20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716" y="1651775"/>
            <a:ext cx="9570284" cy="4834659"/>
          </a:xfrm>
          <a:prstGeom prst="rect">
            <a:avLst/>
          </a:prstGeom>
        </p:spPr>
      </p:pic>
      <p:pic>
        <p:nvPicPr>
          <p:cNvPr id="3" name="Picture 2" descr="Screen Shot 2017-03-06 at 1.0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0334"/>
            <a:ext cx="4903627" cy="53576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379326" y="3308204"/>
            <a:ext cx="3958173" cy="317822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9309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12208582" cy="43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914401" y="550103"/>
            <a:ext cx="10363200" cy="615553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r>
              <a:rPr lang="en-US" sz="2800" dirty="0" smtClean="0"/>
              <a:t>(color with stops)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9255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48589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63282"/>
            <a:ext cx="12208582" cy="439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677" y="190500"/>
            <a:ext cx="6058198" cy="3200400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54979" y="565221"/>
            <a:ext cx="10363200" cy="1046440"/>
          </a:xfrm>
        </p:spPr>
        <p:txBody>
          <a:bodyPr/>
          <a:lstStyle/>
          <a:p>
            <a:r>
              <a:rPr lang="en-US" sz="4000" dirty="0" smtClean="0"/>
              <a:t>Show </a:t>
            </a:r>
            <a:r>
              <a:rPr lang="en-US" sz="4000" dirty="0"/>
              <a:t>m</a:t>
            </a:r>
            <a:r>
              <a:rPr lang="en-US" sz="4000" dirty="0" smtClean="0"/>
              <a:t>e </a:t>
            </a:r>
            <a:r>
              <a:rPr lang="en-US" sz="4000" dirty="0">
                <a:solidFill>
                  <a:srgbClr val="FFFF00"/>
                </a:solidFill>
              </a:rPr>
              <a:t>h</a:t>
            </a:r>
            <a:r>
              <a:rPr lang="en-US" sz="4000" dirty="0" smtClean="0">
                <a:solidFill>
                  <a:srgbClr val="FFFF00"/>
                </a:solidFill>
              </a:rPr>
              <a:t>ow much! </a:t>
            </a:r>
            <a:br>
              <a:rPr lang="en-US" sz="4000" dirty="0" smtClean="0">
                <a:solidFill>
                  <a:srgbClr val="FFFF00"/>
                </a:solidFill>
              </a:rPr>
            </a:br>
            <a:r>
              <a:rPr lang="en-US" sz="2800" dirty="0" smtClean="0"/>
              <a:t>(color with stops)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354978" y="1751931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err="1" smtClean="0"/>
              <a:t>colorInfo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7642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87807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SimpleRenderer</a:t>
            </a:r>
            <a:r>
              <a:rPr lang="en-US" sz="2000" dirty="0" smtClean="0"/>
              <a:t> + </a:t>
            </a:r>
            <a:r>
              <a:rPr lang="en-US" sz="2000" dirty="0" smtClean="0"/>
              <a:t>s</a:t>
            </a:r>
            <a:r>
              <a:rPr lang="en-US" sz="2000" dirty="0" smtClean="0"/>
              <a:t>ize visual </a:t>
            </a:r>
            <a:r>
              <a:rPr lang="en-US" sz="2000" dirty="0" smtClean="0"/>
              <a:t>variable</a:t>
            </a:r>
            <a:endParaRPr lang="en-US" sz="200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 </a:t>
            </a:r>
            <a:r>
              <a:rPr lang="en-US" sz="2800" dirty="0" smtClean="0"/>
              <a:t>(size by real-world dist./area)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9" name="Picture 8" descr="Screen Shot 2017-03-07 at 8.5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8" y="1732696"/>
            <a:ext cx="7508964" cy="48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7060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87807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/>
              <a:t>s</a:t>
            </a:r>
            <a:r>
              <a:rPr lang="en-US" sz="2000" dirty="0" smtClean="0"/>
              <a:t>ize </a:t>
            </a:r>
            <a:r>
              <a:rPr lang="en-US" sz="2000" dirty="0"/>
              <a:t>visual variable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 </a:t>
            </a:r>
            <a:r>
              <a:rPr lang="en-US" sz="2800" dirty="0" smtClean="0"/>
              <a:t>(size by real-world dist./area)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03-07 at 8.59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68" y="1732696"/>
            <a:ext cx="7508964" cy="4881376"/>
          </a:xfrm>
          <a:prstGeom prst="rect">
            <a:avLst/>
          </a:prstGeom>
        </p:spPr>
      </p:pic>
      <p:pic>
        <p:nvPicPr>
          <p:cNvPr id="5" name="Picture 4" descr="Screen Shot 2017-03-07 at 8.58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1" y="1732696"/>
            <a:ext cx="7258023" cy="488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4118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4" y="2544425"/>
            <a:ext cx="10367433" cy="923330"/>
          </a:xfrm>
        </p:spPr>
        <p:txBody>
          <a:bodyPr/>
          <a:lstStyle/>
          <a:p>
            <a:r>
              <a:rPr lang="en-US" sz="6000" dirty="0" smtClean="0"/>
              <a:t>Feature Layer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2304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Your gateway to client-side 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084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(truly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03-07 at 10.13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955"/>
            <a:ext cx="9464817" cy="531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599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2084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/>
              <a:t>(truly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9" name="Picture 8" descr="Screen Shot 2017-03-07 at 10.13.3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955"/>
            <a:ext cx="9464817" cy="5314045"/>
          </a:xfrm>
          <a:prstGeom prst="rect">
            <a:avLst/>
          </a:prstGeom>
        </p:spPr>
      </p:pic>
      <p:pic>
        <p:nvPicPr>
          <p:cNvPr id="3" name="Picture 2" descr="Screen Shot 2017-03-07 at 10.19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68" y="2930740"/>
            <a:ext cx="59817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9452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39063" y="485362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(continuous </a:t>
            </a:r>
            <a:r>
              <a:rPr lang="en-US" sz="2800" dirty="0" smtClean="0"/>
              <a:t>size - bounded)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88384" y="1132603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pic>
        <p:nvPicPr>
          <p:cNvPr id="3" name="Picture 2" descr="Screen Shot 2017-03-07 at 10.2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47800"/>
            <a:ext cx="74418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251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39063" y="394654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/>
              <a:t>(continuous </a:t>
            </a:r>
            <a:r>
              <a:rPr lang="en-US" sz="2800" dirty="0" smtClean="0"/>
              <a:t>size - bounded)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88384" y="1026777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pic>
        <p:nvPicPr>
          <p:cNvPr id="8" name="Picture 7" descr="Screen Shot 2017-03-07 at 10.21.4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47800"/>
            <a:ext cx="7441832" cy="5410200"/>
          </a:xfrm>
          <a:prstGeom prst="rect">
            <a:avLst/>
          </a:prstGeom>
        </p:spPr>
      </p:pic>
      <p:pic>
        <p:nvPicPr>
          <p:cNvPr id="3" name="Picture 2" descr="Screen Shot 2017-03-07 at 10.14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2518"/>
            <a:ext cx="4913842" cy="543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38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198"/>
            <a:ext cx="12192000" cy="464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/>
              <a:t>(bounded proportional size</a:t>
            </a:r>
            <a:r>
              <a:rPr lang="en-US" sz="2800" dirty="0" smtClean="0"/>
              <a:t>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311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8198"/>
            <a:ext cx="12192000" cy="4649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914400" y="550103"/>
            <a:ext cx="11962295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how much!</a:t>
            </a:r>
            <a:r>
              <a:rPr lang="en-US" sz="36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(bounded proportional size)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03-07 at 10.33.3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04366"/>
            <a:ext cx="6803783" cy="34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853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9" y="1285875"/>
            <a:ext cx="10937875" cy="5572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99499" y="4714875"/>
            <a:ext cx="2578101" cy="145573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/>
            <a:r>
              <a:rPr lang="en-US" sz="2400" dirty="0" smtClean="0"/>
              <a:t>Map should look</a:t>
            </a:r>
          </a:p>
          <a:p>
            <a:pPr algn="ctr" eaLnBrk="0" hangingPunct="0"/>
            <a:r>
              <a:rPr lang="en-US" sz="2400" dirty="0" smtClean="0"/>
              <a:t> good at all scales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592667" y="251111"/>
            <a:ext cx="11292416" cy="1046440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</a:t>
            </a:r>
            <a:r>
              <a:rPr lang="en-US" sz="3600" dirty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(scale dependent continuous size)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0714" y="89835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Size </a:t>
            </a:r>
            <a:r>
              <a:rPr lang="en-US" sz="2000" dirty="0"/>
              <a:t>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173800243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914401" y="583655"/>
            <a:ext cx="10363200" cy="615553"/>
          </a:xfrm>
        </p:spPr>
        <p:txBody>
          <a:bodyPr/>
          <a:lstStyle/>
          <a:p>
            <a:r>
              <a:rPr lang="en-US" sz="4000" dirty="0" smtClean="0"/>
              <a:t>Rotation</a:t>
            </a:r>
            <a:endParaRPr lang="en-US" sz="400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094827"/>
            <a:ext cx="10363200" cy="307777"/>
          </a:xfrm>
        </p:spPr>
        <p:txBody>
          <a:bodyPr/>
          <a:lstStyle/>
          <a:p>
            <a:r>
              <a:rPr lang="en-US" sz="2000" dirty="0" smtClean="0"/>
              <a:t>Renderer + rotation visual variable</a:t>
            </a: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16" y="1464572"/>
            <a:ext cx="5562600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 descr="Screen Shot 2017-03-07 at 10.25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49" y="2054806"/>
            <a:ext cx="6852189" cy="314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37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886"/>
            <a:ext cx="12188744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Opacity </a:t>
            </a:r>
            <a:r>
              <a:rPr lang="en-US" sz="2000" dirty="0"/>
              <a:t>visual variable</a:t>
            </a:r>
          </a:p>
        </p:txBody>
      </p:sp>
    </p:spTree>
    <p:extLst>
      <p:ext uri="{BB962C8B-B14F-4D97-AF65-F5344CB8AC3E}">
        <p14:creationId xmlns:p14="http://schemas.microsoft.com/office/powerpoint/2010/main" val="39989080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7886"/>
            <a:ext cx="12188744" cy="4180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3405187" y="3260675"/>
            <a:ext cx="394653" cy="4172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229667" y="3260676"/>
            <a:ext cx="394653" cy="41724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 descr="Screen Shot 2017-03-07 at 10.31.14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79" y="4179939"/>
            <a:ext cx="4699000" cy="2489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7801671" y="5351849"/>
            <a:ext cx="3475930" cy="104895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/>
              <a:t>SimpleRenderer</a:t>
            </a:r>
            <a:r>
              <a:rPr lang="en-US" sz="2000" dirty="0"/>
              <a:t> + </a:t>
            </a:r>
            <a:r>
              <a:rPr lang="en-US" sz="2000" dirty="0" smtClean="0"/>
              <a:t>Opacity </a:t>
            </a:r>
            <a:r>
              <a:rPr lang="en-US" sz="2000" dirty="0"/>
              <a:t>visual variable</a:t>
            </a: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311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777" y="0"/>
            <a:ext cx="3421224" cy="686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1430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smtClean="0"/>
              <a:t>Opacity </a:t>
            </a:r>
            <a:r>
              <a:rPr lang="en-US" sz="2000" dirty="0"/>
              <a:t>visual variable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03-07 at 10.48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77" y="1562834"/>
            <a:ext cx="11438246" cy="509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11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11449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/>
              <a:t>+ </a:t>
            </a:r>
            <a:r>
              <a:rPr lang="en-US" sz="2000" dirty="0" smtClean="0"/>
              <a:t>Opacity </a:t>
            </a:r>
            <a:r>
              <a:rPr lang="en-US" sz="2000" dirty="0"/>
              <a:t>visual variable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914401" y="534677"/>
            <a:ext cx="10363200" cy="615553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7-03-07 at 10.40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3" y="1452710"/>
            <a:ext cx="11108865" cy="54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770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97321" y="131970"/>
            <a:ext cx="5051541" cy="1723549"/>
          </a:xfrm>
        </p:spPr>
        <p:txBody>
          <a:bodyPr/>
          <a:lstStyle/>
          <a:p>
            <a:r>
              <a:rPr lang="en-US" sz="4000" dirty="0"/>
              <a:t>Show me </a:t>
            </a:r>
            <a:r>
              <a:rPr lang="en-US" sz="4000" dirty="0">
                <a:solidFill>
                  <a:srgbClr val="FFFF00"/>
                </a:solidFill>
              </a:rPr>
              <a:t>how much! </a:t>
            </a:r>
            <a:r>
              <a:rPr lang="en-US" sz="2800" dirty="0"/>
              <a:t>(continuous </a:t>
            </a:r>
            <a:r>
              <a:rPr lang="en-US" sz="2800" dirty="0" smtClean="0"/>
              <a:t>opacity)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97321" y="1258265"/>
            <a:ext cx="7193793" cy="307777"/>
          </a:xfrm>
        </p:spPr>
        <p:txBody>
          <a:bodyPr/>
          <a:lstStyle/>
          <a:p>
            <a:r>
              <a:rPr lang="en-US" sz="2000" dirty="0" err="1" smtClean="0"/>
              <a:t>UniqueValueRenderer</a:t>
            </a:r>
            <a:r>
              <a:rPr lang="en-US" sz="2000" dirty="0" smtClean="0"/>
              <a:t> </a:t>
            </a:r>
            <a:r>
              <a:rPr lang="en-US" sz="2000" dirty="0" smtClean="0"/>
              <a:t>+ Opacity </a:t>
            </a:r>
            <a:r>
              <a:rPr lang="en-US" sz="2000" dirty="0"/>
              <a:t>visual variable</a:t>
            </a:r>
          </a:p>
        </p:txBody>
      </p:sp>
      <p:pic>
        <p:nvPicPr>
          <p:cNvPr id="3" name="Picture 2" descr="Screen Shot 2017-03-07 at 10.40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2" y="1641633"/>
            <a:ext cx="10560653" cy="5138544"/>
          </a:xfrm>
          <a:prstGeom prst="rect">
            <a:avLst/>
          </a:prstGeom>
        </p:spPr>
      </p:pic>
      <p:pic>
        <p:nvPicPr>
          <p:cNvPr id="4" name="Picture 3" descr="Screen Shot 2017-03-07 at 10.45.3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02" y="1855519"/>
            <a:ext cx="9291997" cy="321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813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747" y="476425"/>
            <a:ext cx="10367433" cy="677108"/>
          </a:xfrm>
        </p:spPr>
        <p:txBody>
          <a:bodyPr/>
          <a:lstStyle/>
          <a:p>
            <a:r>
              <a:rPr lang="en-US" sz="4400" dirty="0" smtClean="0"/>
              <a:t>Show me potential correlation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4747" y="1167650"/>
            <a:ext cx="10367433" cy="369332"/>
          </a:xfrm>
        </p:spPr>
        <p:txBody>
          <a:bodyPr/>
          <a:lstStyle/>
          <a:p>
            <a:r>
              <a:rPr lang="en-US" sz="2400" b="0" dirty="0"/>
              <a:t>Color + </a:t>
            </a:r>
            <a:r>
              <a:rPr lang="en-US" sz="2400" b="0" dirty="0" smtClean="0"/>
              <a:t>size visual variables to visualize </a:t>
            </a:r>
            <a:r>
              <a:rPr lang="en-US" sz="2400" b="0" dirty="0" smtClean="0">
                <a:solidFill>
                  <a:srgbClr val="FFFF00"/>
                </a:solidFill>
              </a:rPr>
              <a:t>two variables</a:t>
            </a:r>
            <a:endParaRPr lang="en-US" sz="2400" b="0" dirty="0">
              <a:solidFill>
                <a:srgbClr val="FFFF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5" name="Picture 4" descr="Screen Shot 2016-06-25 at 10.10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10" y="1642661"/>
            <a:ext cx="8579623" cy="4860900"/>
          </a:xfrm>
          <a:prstGeom prst="rect">
            <a:avLst/>
          </a:prstGeom>
        </p:spPr>
      </p:pic>
      <p:pic>
        <p:nvPicPr>
          <p:cNvPr id="6" name="Picture 5" descr="Screen Shot 2016-06-24 at 12.19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58" y="1998748"/>
            <a:ext cx="7766443" cy="455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64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96835" y="1891517"/>
            <a:ext cx="9073907" cy="1015663"/>
          </a:xfrm>
        </p:spPr>
        <p:txBody>
          <a:bodyPr/>
          <a:lstStyle/>
          <a:p>
            <a:r>
              <a:rPr lang="en-US" sz="6600" dirty="0" smtClean="0"/>
              <a:t>Show me </a:t>
            </a:r>
            <a:r>
              <a:rPr lang="en-US" sz="6600" dirty="0" smtClean="0">
                <a:solidFill>
                  <a:srgbClr val="FFFF00"/>
                </a:solidFill>
              </a:rPr>
              <a:t>when</a:t>
            </a:r>
            <a:endParaRPr lang="en-US" sz="96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835" y="3047123"/>
            <a:ext cx="8682409" cy="277802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571500" indent="-571500" algn="l" eaLnBrk="0" hangingPunct="0">
              <a:buFont typeface="Arial"/>
              <a:buChar char="•"/>
            </a:pPr>
            <a:r>
              <a:rPr lang="en-US" sz="2800" dirty="0" smtClean="0"/>
              <a:t>Timeline with start and end date field (continuous color)</a:t>
            </a:r>
          </a:p>
          <a:p>
            <a:pPr marL="571500" indent="-571500" algn="l" eaLnBrk="0" hangingPunct="0">
              <a:buFont typeface="Arial"/>
              <a:buChar char="•"/>
            </a:pPr>
            <a:r>
              <a:rPr lang="en-US" sz="2800" dirty="0" smtClean="0"/>
              <a:t>Timeline before and after date field (diverging continuous colors)</a:t>
            </a:r>
          </a:p>
          <a:p>
            <a:pPr algn="l" eaLnBrk="0" hangingPunct="0"/>
            <a:endParaRPr lang="en-US" sz="1100" dirty="0"/>
          </a:p>
          <a:p>
            <a:pPr algn="l" eaLnBrk="0" hangingPunct="0"/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2007" y="423352"/>
            <a:ext cx="9073907" cy="615553"/>
          </a:xfrm>
        </p:spPr>
        <p:txBody>
          <a:bodyPr/>
          <a:lstStyle/>
          <a:p>
            <a:r>
              <a:rPr lang="en-US" sz="4000" dirty="0" smtClean="0"/>
              <a:t>Show me </a:t>
            </a:r>
            <a:r>
              <a:rPr lang="en-US" sz="4000" dirty="0" smtClean="0">
                <a:solidFill>
                  <a:srgbClr val="FFFF00"/>
                </a:solidFill>
              </a:rPr>
              <a:t>when </a:t>
            </a:r>
            <a:r>
              <a:rPr lang="en-US" sz="2400" b="0" dirty="0" smtClean="0"/>
              <a:t>(timeline continuous color)</a:t>
            </a:r>
            <a:endParaRPr lang="en-US" sz="2800" dirty="0"/>
          </a:p>
        </p:txBody>
      </p:sp>
      <p:pic>
        <p:nvPicPr>
          <p:cNvPr id="2" name="Picture 1" descr="Screen Shot 2016-06-24 at 9.29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3" y="1209257"/>
            <a:ext cx="7211395" cy="5419407"/>
          </a:xfrm>
          <a:prstGeom prst="rect">
            <a:avLst/>
          </a:prstGeom>
        </p:spPr>
      </p:pic>
      <p:pic>
        <p:nvPicPr>
          <p:cNvPr id="5" name="Picture 4" descr="Screen Shot 2016-06-27 at 8.4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9" y="2902697"/>
            <a:ext cx="11770292" cy="37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378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302" y="514053"/>
            <a:ext cx="10367433" cy="1477328"/>
          </a:xfrm>
        </p:spPr>
        <p:txBody>
          <a:bodyPr/>
          <a:lstStyle/>
          <a:p>
            <a:r>
              <a:rPr lang="en-US" dirty="0" smtClean="0"/>
              <a:t>Other Renderers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36410" y="2536506"/>
            <a:ext cx="8509488" cy="2577629"/>
          </a:xfrm>
        </p:spPr>
        <p:txBody>
          <a:bodyPr/>
          <a:lstStyle/>
          <a:p>
            <a:r>
              <a:rPr lang="en-US" dirty="0" err="1" smtClean="0"/>
              <a:t>DotDensityRenderer</a:t>
            </a:r>
            <a:endParaRPr lang="en-US" dirty="0" smtClean="0"/>
          </a:p>
          <a:p>
            <a:r>
              <a:rPr lang="en-US" dirty="0" err="1" smtClean="0"/>
              <a:t>BlendRenderer</a:t>
            </a:r>
            <a:endParaRPr lang="en-US" dirty="0" smtClean="0"/>
          </a:p>
          <a:p>
            <a:r>
              <a:rPr lang="en-US" dirty="0" err="1" smtClean="0"/>
              <a:t>ScaleDependentRenderer</a:t>
            </a:r>
            <a:endParaRPr lang="en-US" dirty="0" smtClean="0"/>
          </a:p>
          <a:p>
            <a:r>
              <a:rPr lang="en-US" dirty="0" err="1" smtClean="0"/>
              <a:t>Heatmap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Type Presentation Title Here</a:t>
            </a:r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296992" y="2999399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47615194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Dot Density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1" y="12084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DotDensityRenderer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4550"/>
            <a:ext cx="12192000" cy="4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6051937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Dot Density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1" y="1208432"/>
            <a:ext cx="10363200" cy="307777"/>
          </a:xfrm>
        </p:spPr>
        <p:txBody>
          <a:bodyPr/>
          <a:lstStyle/>
          <a:p>
            <a:r>
              <a:rPr lang="en-US" sz="2000" dirty="0" err="1" smtClean="0"/>
              <a:t>DotDensityRenderer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4550"/>
            <a:ext cx="12192000" cy="469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0558"/>
            <a:ext cx="4810125" cy="427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369611077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DotDensity</a:t>
            </a:r>
            <a:r>
              <a:rPr lang="en-US" sz="3200" dirty="0"/>
              <a:t> </a:t>
            </a:r>
            <a:r>
              <a:rPr lang="en-US" sz="3200" dirty="0" smtClean="0"/>
              <a:t>can represent 1 dot per value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725"/>
            <a:ext cx="12192000" cy="525067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239321916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 smtClean="0"/>
              <a:t>Popups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051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347" y="0"/>
            <a:ext cx="5374434" cy="686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62848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BlendRenderer</a:t>
            </a:r>
            <a:r>
              <a:rPr lang="en-US" sz="3200" dirty="0" smtClean="0"/>
              <a:t> -- Beta 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6" y="1204600"/>
            <a:ext cx="9677400" cy="56057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14209884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BlendRenderer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7000"/>
            <a:ext cx="9677400" cy="5605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376" y="2460625"/>
            <a:ext cx="4937624" cy="43973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422989934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0"/>
            <a:ext cx="10455127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126411853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err="1" smtClean="0"/>
              <a:t>Heatmap</a:t>
            </a:r>
            <a:r>
              <a:rPr lang="en-US" sz="3200" dirty="0" smtClean="0"/>
              <a:t> -- Renderer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190824"/>
            <a:ext cx="6772275" cy="5778301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0518912" y="43040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3.x</a:t>
            </a:r>
            <a:endParaRPr lang="en-US" sz="2800" b="1" dirty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215296885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912304" y="2452092"/>
            <a:ext cx="10367433" cy="1015663"/>
          </a:xfrm>
        </p:spPr>
        <p:txBody>
          <a:bodyPr/>
          <a:lstStyle/>
          <a:p>
            <a:r>
              <a:rPr lang="en-US" sz="6600" dirty="0" smtClean="0"/>
              <a:t>Smart Mapping</a:t>
            </a:r>
            <a:endParaRPr lang="en-US" sz="660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912304" y="3467761"/>
            <a:ext cx="10367433" cy="61555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Let your data drive your visualization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547673" y="2683965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0" dirty="0" smtClean="0"/>
              <a:t>Introduced in 3.13</a:t>
            </a:r>
          </a:p>
          <a:p>
            <a:r>
              <a:rPr lang="en-US" b="0" dirty="0" smtClean="0"/>
              <a:t>Takes the guesswork out of: </a:t>
            </a:r>
          </a:p>
          <a:p>
            <a:pPr lvl="1"/>
            <a:r>
              <a:rPr lang="en-US" b="0" dirty="0" smtClean="0"/>
              <a:t>What colors to use…for fill, outline, background fill outline, </a:t>
            </a:r>
            <a:r>
              <a:rPr lang="en-US" b="0" dirty="0" err="1" smtClean="0"/>
              <a:t>etc</a:t>
            </a:r>
            <a:endParaRPr lang="en-US" b="0" dirty="0" smtClean="0"/>
          </a:p>
          <a:p>
            <a:pPr lvl="1"/>
            <a:r>
              <a:rPr lang="en-US" b="0" dirty="0" smtClean="0"/>
              <a:t>What opacity to use on each color</a:t>
            </a:r>
          </a:p>
          <a:p>
            <a:pPr lvl="1"/>
            <a:r>
              <a:rPr lang="en-US" b="0" dirty="0" smtClean="0"/>
              <a:t>What size to use for lines, markers, outlines on markers</a:t>
            </a:r>
          </a:p>
          <a:p>
            <a:pPr lvl="1"/>
            <a:r>
              <a:rPr lang="en-US" b="0" dirty="0" smtClean="0"/>
              <a:t>What size is appropriate for what scale</a:t>
            </a:r>
          </a:p>
          <a:p>
            <a:pPr lvl="1"/>
            <a:endParaRPr lang="en-US" b="0" dirty="0"/>
          </a:p>
          <a:p>
            <a:r>
              <a:rPr lang="en-US" b="0" dirty="0" smtClean="0"/>
              <a:t>Does this by looking at the data, the </a:t>
            </a:r>
            <a:r>
              <a:rPr lang="en-US" b="0" dirty="0" err="1" smtClean="0"/>
              <a:t>basemap</a:t>
            </a:r>
            <a:r>
              <a:rPr lang="en-US" b="0" dirty="0" smtClean="0"/>
              <a:t>, and the story you want to tell</a:t>
            </a:r>
            <a:endParaRPr lang="en-US" b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914401" y="1240182"/>
            <a:ext cx="10363200" cy="307777"/>
          </a:xfrm>
        </p:spPr>
        <p:txBody>
          <a:bodyPr/>
          <a:lstStyle/>
          <a:p>
            <a:r>
              <a:rPr lang="en-US" sz="2000" dirty="0" smtClean="0"/>
              <a:t>Data driven defaults</a:t>
            </a:r>
            <a:endParaRPr lang="en-US" sz="2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914400" y="5862836"/>
            <a:ext cx="10363200" cy="307777"/>
          </a:xfrm>
        </p:spPr>
        <p:txBody>
          <a:bodyPr/>
          <a:lstStyle/>
          <a:p>
            <a:r>
              <a:rPr lang="en-US" sz="2000" dirty="0" smtClean="0"/>
              <a:t>Used by authoring and data exploration apps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9" name="Rounded Rectangle 8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24808586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-- Styles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314700"/>
            <a:ext cx="11849100" cy="3543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809625"/>
            <a:ext cx="10007600" cy="27813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33218330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FL Stats Plugin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12192000" cy="595171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372024881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FL Stats Plugin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500"/>
            <a:ext cx="12192000" cy="39339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3425"/>
            <a:ext cx="10845800" cy="5334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10845800" y="355613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366218954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809625"/>
            <a:ext cx="10242550" cy="602890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657191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248444336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/>
              <a:t>Popups</a:t>
            </a:r>
          </a:p>
          <a:p>
            <a:r>
              <a:rPr lang="en-US" dirty="0"/>
              <a:t>Query (spatial and attribute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07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094" y="0"/>
            <a:ext cx="586190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45304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715811"/>
            <a:ext cx="8788400" cy="614218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10714341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32637624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9" y="762000"/>
            <a:ext cx="10486571" cy="6096000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914400" y="23653"/>
            <a:ext cx="10363200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dirty="0" smtClean="0"/>
              <a:t>Smart Mapping API components – Sliders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0566821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2870037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4400" y="23653"/>
            <a:ext cx="10363200" cy="492443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r>
              <a:rPr lang="en-US" sz="3200" dirty="0" smtClean="0"/>
              <a:t>Smart Mapping API components – </a:t>
            </a:r>
            <a:r>
              <a:rPr lang="en-US" sz="3200" dirty="0" err="1"/>
              <a:t>s</a:t>
            </a:r>
            <a:r>
              <a:rPr lang="en-US" sz="3200" dirty="0" err="1" smtClean="0"/>
              <a:t>martMapping</a:t>
            </a: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3" name="Picture 2" descr="Screen Shot 2016-06-22 at 3.28.04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956"/>
            <a:ext cx="12192000" cy="5431219"/>
          </a:xfrm>
          <a:prstGeom prst="rect">
            <a:avLst/>
          </a:prstGeom>
        </p:spPr>
      </p:pic>
      <p:pic>
        <p:nvPicPr>
          <p:cNvPr id="5" name="Picture 4" descr="Screen Shot 2016-06-22 at 3.29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333473"/>
            <a:ext cx="5791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622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Smart Mapping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smtClean="0"/>
              <a:t>Goal is to help you generate the best possible visualization for your data</a:t>
            </a:r>
          </a:p>
          <a:p>
            <a:endParaRPr lang="en-US" dirty="0"/>
          </a:p>
          <a:p>
            <a:r>
              <a:rPr lang="en-US" dirty="0" smtClean="0"/>
              <a:t>It is expensive to introspect your data</a:t>
            </a:r>
          </a:p>
          <a:p>
            <a:endParaRPr lang="en-US" dirty="0" smtClean="0"/>
          </a:p>
          <a:p>
            <a:r>
              <a:rPr lang="en-US" dirty="0" smtClean="0"/>
              <a:t>Best option is to let </a:t>
            </a:r>
            <a:r>
              <a:rPr lang="en-US" dirty="0" err="1" smtClean="0"/>
              <a:t>SmartMapping</a:t>
            </a:r>
            <a:r>
              <a:rPr lang="en-US" dirty="0" smtClean="0"/>
              <a:t> generate you a renderer that you use in your application statically.  </a:t>
            </a:r>
          </a:p>
          <a:p>
            <a:endParaRPr lang="en-US" dirty="0"/>
          </a:p>
          <a:p>
            <a:r>
              <a:rPr lang="en-US" dirty="0" smtClean="0"/>
              <a:t>The authoring experience of </a:t>
            </a:r>
            <a:r>
              <a:rPr lang="en-US" dirty="0" err="1" smtClean="0"/>
              <a:t>ArcGIS.com</a:t>
            </a:r>
            <a:r>
              <a:rPr lang="en-US" dirty="0" smtClean="0"/>
              <a:t> uses smart mapping in </a:t>
            </a:r>
            <a:r>
              <a:rPr lang="en-US" dirty="0" err="1" smtClean="0"/>
              <a:t>WebMaps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10157178" y="462152"/>
            <a:ext cx="1126518" cy="108580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4</a:t>
            </a: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.</a:t>
            </a:r>
            <a:r>
              <a:rPr lang="en-US" sz="2800" b="1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x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partial</a:t>
            </a:r>
          </a:p>
        </p:txBody>
      </p:sp>
    </p:spTree>
    <p:extLst>
      <p:ext uri="{BB962C8B-B14F-4D97-AF65-F5344CB8AC3E}">
        <p14:creationId xmlns:p14="http://schemas.microsoft.com/office/powerpoint/2010/main" val="11644157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0345" y="507259"/>
            <a:ext cx="10826496" cy="36933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Please Take Our Survey!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345" y="1431640"/>
            <a:ext cx="256409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Download the </a:t>
            </a:r>
            <a:r>
              <a:rPr lang="en-US" sz="1400" b="1" dirty="0" err="1" smtClean="0">
                <a:ea typeface="+mn-ea"/>
                <a:cs typeface="+mn-cs"/>
              </a:rPr>
              <a:t>Esri</a:t>
            </a:r>
            <a:r>
              <a:rPr lang="en-US" sz="1400" b="1" dirty="0" smtClean="0">
                <a:ea typeface="+mn-ea"/>
                <a:cs typeface="+mn-cs"/>
              </a:rPr>
              <a:t> Events app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and go to DevSummit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22850" y="1438527"/>
            <a:ext cx="3155316" cy="368585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Select the session you attended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86129" y="1077005"/>
            <a:ext cx="2246837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Scroll down to the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“Feedback” section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49011" y="1891730"/>
            <a:ext cx="1998483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Complete Answers,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add a Comment,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 smtClean="0">
                <a:ea typeface="+mn-ea"/>
                <a:cs typeface="+mn-cs"/>
              </a:rPr>
              <a:t> and Select “Submit”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0" y="2229381"/>
            <a:ext cx="2162484" cy="3846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13" y="2649523"/>
            <a:ext cx="2162483" cy="384633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7" y="2035194"/>
            <a:ext cx="2162484" cy="38463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95" y="3106219"/>
            <a:ext cx="1983816" cy="3528548"/>
          </a:xfrm>
          <a:prstGeom prst="rect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</p:pic>
      <p:grpSp>
        <p:nvGrpSpPr>
          <p:cNvPr id="22" name="Group 21"/>
          <p:cNvGrpSpPr/>
          <p:nvPr/>
        </p:nvGrpSpPr>
        <p:grpSpPr>
          <a:xfrm>
            <a:off x="9807349" y="1312878"/>
            <a:ext cx="2030421" cy="5290970"/>
            <a:chOff x="10052667" y="1331446"/>
            <a:chExt cx="1241423" cy="3312117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2435485"/>
              <a:ext cx="1241423" cy="220807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667" y="1331446"/>
              <a:ext cx="1241423" cy="2208078"/>
            </a:xfrm>
            <a:prstGeom prst="rect">
              <a:avLst/>
            </a:prstGeom>
          </p:spPr>
        </p:pic>
      </p:grpSp>
      <p:sp>
        <p:nvSpPr>
          <p:cNvPr id="20" name="Curved Right Arrow 19"/>
          <p:cNvSpPr/>
          <p:nvPr/>
        </p:nvSpPr>
        <p:spPr bwMode="auto">
          <a:xfrm rot="18683908">
            <a:off x="496320" y="4602290"/>
            <a:ext cx="1534644" cy="1080892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10284276" y="5246927"/>
            <a:ext cx="1074287" cy="475092"/>
          </a:xfrm>
          <a:prstGeom prst="ellipse">
            <a:avLst/>
          </a:prstGeom>
          <a:noFill/>
          <a:ln w="38100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451026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878828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553998"/>
          </a:xfrm>
        </p:spPr>
        <p:txBody>
          <a:bodyPr/>
          <a:lstStyle/>
          <a:p>
            <a:r>
              <a:rPr lang="en-US" sz="3600" dirty="0" smtClean="0"/>
              <a:t>Feature Layer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Vector data (</a:t>
            </a:r>
            <a:r>
              <a:rPr lang="en-US" dirty="0" err="1"/>
              <a:t>svg</a:t>
            </a:r>
            <a:r>
              <a:rPr lang="en-US" dirty="0"/>
              <a:t> or canvas)</a:t>
            </a:r>
          </a:p>
          <a:p>
            <a:r>
              <a:rPr lang="en-US" dirty="0"/>
              <a:t>Interactive</a:t>
            </a:r>
          </a:p>
          <a:p>
            <a:r>
              <a:rPr lang="en-US" dirty="0"/>
              <a:t>Popups</a:t>
            </a:r>
          </a:p>
          <a:p>
            <a:r>
              <a:rPr lang="en-US" dirty="0"/>
              <a:t>Query (spatial and attribute)</a:t>
            </a:r>
          </a:p>
          <a:p>
            <a:r>
              <a:rPr lang="en-US" dirty="0"/>
              <a:t>Enables editing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649" y="-1"/>
            <a:ext cx="4130351" cy="6872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51981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92443"/>
          </a:xfrm>
        </p:spPr>
        <p:txBody>
          <a:bodyPr/>
          <a:lstStyle/>
          <a:p>
            <a:r>
              <a:rPr lang="en-US" sz="3200" dirty="0" smtClean="0"/>
              <a:t>Various Ways to Visualize a Feature Layer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69876" y="6486435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ArcGIS API for JavaScript: Mapping and Visualization</a:t>
            </a:r>
            <a:endParaRPr lang="en-US" dirty="0" smtClean="0"/>
          </a:p>
        </p:txBody>
      </p:sp>
      <p:pic>
        <p:nvPicPr>
          <p:cNvPr id="7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61" b="53583"/>
          <a:stretch/>
        </p:blipFill>
        <p:spPr bwMode="auto">
          <a:xfrm>
            <a:off x="892304" y="1464134"/>
            <a:ext cx="3381095" cy="189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1" b="52000"/>
          <a:stretch/>
        </p:blipFill>
        <p:spPr bwMode="auto">
          <a:xfrm>
            <a:off x="4468326" y="3541033"/>
            <a:ext cx="3276061" cy="18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3" r="51206"/>
          <a:stretch/>
        </p:blipFill>
        <p:spPr bwMode="auto">
          <a:xfrm>
            <a:off x="7918255" y="1464134"/>
            <a:ext cx="3381095" cy="18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evelopers.arcgis.com/javascript/jshelp/images/renderers-new-option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0" t="52219" r="1875" b="3055"/>
          <a:stretch/>
        </p:blipFill>
        <p:spPr bwMode="auto">
          <a:xfrm>
            <a:off x="7918255" y="3541033"/>
            <a:ext cx="3381095" cy="189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r="2916"/>
          <a:stretch/>
        </p:blipFill>
        <p:spPr bwMode="auto">
          <a:xfrm>
            <a:off x="4466945" y="1451184"/>
            <a:ext cx="3277442" cy="189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3"/>
          <a:stretch/>
        </p:blipFill>
        <p:spPr bwMode="auto">
          <a:xfrm>
            <a:off x="892303" y="3535453"/>
            <a:ext cx="3381095" cy="189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92303" y="5555393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r>
              <a:rPr lang="en-US" sz="2400" dirty="0" smtClean="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77176398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2302" y="2132265"/>
            <a:ext cx="10367433" cy="1107996"/>
          </a:xfrm>
        </p:spPr>
        <p:txBody>
          <a:bodyPr/>
          <a:lstStyle/>
          <a:p>
            <a:r>
              <a:rPr lang="en-US" sz="7200" dirty="0" smtClean="0"/>
              <a:t>Renderers</a:t>
            </a:r>
            <a:endParaRPr lang="en-US" sz="6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12302" y="3316097"/>
            <a:ext cx="10367433" cy="1923604"/>
          </a:xfrm>
          <a:prstGeom prst="rect">
            <a:avLst/>
          </a:prstGeom>
        </p:spPr>
        <p:txBody>
          <a:bodyPr/>
          <a:lstStyle/>
          <a:p>
            <a:r>
              <a:rPr lang="en-US" sz="2400" dirty="0" err="1" smtClean="0"/>
              <a:t>SimpleRenderer</a:t>
            </a:r>
            <a:endParaRPr lang="en-US" sz="2400" dirty="0" smtClean="0"/>
          </a:p>
          <a:p>
            <a:r>
              <a:rPr lang="en-US" sz="2400" dirty="0" err="1" smtClean="0"/>
              <a:t>UniqueValueRenderer</a:t>
            </a:r>
            <a:endParaRPr lang="en-US" sz="2400" dirty="0" smtClean="0"/>
          </a:p>
          <a:p>
            <a:r>
              <a:rPr lang="en-US" sz="2400" dirty="0" err="1" smtClean="0"/>
              <a:t>ClassBreaksRenderer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077615"/>
      </p:ext>
    </p:extLst>
  </p:cSld>
  <p:clrMapOvr>
    <a:masterClrMapping/>
  </p:clrMapOvr>
  <p:transition xmlns:p14="http://schemas.microsoft.com/office/powerpoint/2010/main"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10" id="{61E57FD8-40EB-C94B-A039-D8B0C04BC8B1}" vid="{D95275CB-8BC5-3C4D-92AB-6AA90B6AD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63EBB7AF5A98418F3B244B6B15DE31" ma:contentTypeVersion="0" ma:contentTypeDescription="Create a new document." ma:contentTypeScope="" ma:versionID="edc17f8f11aea7c1d20d6f74e66497e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c1958f689284e262d1fa84b900a385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13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40E99741-D214-4E77-A335-1A72414B99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5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6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Esri_Corparte_Template-Dark</Template>
  <TotalTime>0</TotalTime>
  <Words>1600</Words>
  <Application>Microsoft Macintosh PowerPoint</Application>
  <PresentationFormat>Custom</PresentationFormat>
  <Paragraphs>293</Paragraphs>
  <Slides>65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Esri_Corporate_Template-Dark</vt:lpstr>
      <vt:lpstr>2D Visualization with the ArcGIS API for JavaScript</vt:lpstr>
      <vt:lpstr>Visualization in 4.x is not at parity with 3.x versions of the API</vt:lpstr>
      <vt:lpstr>Feature Layer</vt:lpstr>
      <vt:lpstr>Feature Layer</vt:lpstr>
      <vt:lpstr>Feature Layer</vt:lpstr>
      <vt:lpstr>Feature Layer</vt:lpstr>
      <vt:lpstr>Feature Layer</vt:lpstr>
      <vt:lpstr>Various Ways to Visualize a Feature Layer</vt:lpstr>
      <vt:lpstr>Renderers</vt:lpstr>
      <vt:lpstr>Default Feature Layer View</vt:lpstr>
      <vt:lpstr>Show me where!</vt:lpstr>
      <vt:lpstr>Show me where! (no field)</vt:lpstr>
      <vt:lpstr>Show me where! (no field)</vt:lpstr>
      <vt:lpstr>Show me what!</vt:lpstr>
      <vt:lpstr>Show me what! (with field)</vt:lpstr>
      <vt:lpstr>Show me what! (with field)</vt:lpstr>
      <vt:lpstr>Show me what! (with expression function)</vt:lpstr>
      <vt:lpstr>Show me what! (with expression function)– Above and Below</vt:lpstr>
      <vt:lpstr>Show me what! (with expression function)– Above and Below</vt:lpstr>
      <vt:lpstr>Show me how much!</vt:lpstr>
      <vt:lpstr>Parametric Properties on Renderer</vt:lpstr>
      <vt:lpstr>Show me how much! (classed color)</vt:lpstr>
      <vt:lpstr>Show me how much! (classed color)</vt:lpstr>
      <vt:lpstr>Show me how much! (continuous color)</vt:lpstr>
      <vt:lpstr>Show me how much! (continuous color)</vt:lpstr>
      <vt:lpstr>Show me how much! (color with stops)</vt:lpstr>
      <vt:lpstr>Show me how much!  (color with stops)</vt:lpstr>
      <vt:lpstr>PowerPoint Presentation</vt:lpstr>
      <vt:lpstr>PowerPoint Presentation</vt:lpstr>
      <vt:lpstr>PowerPoint Presentation</vt:lpstr>
      <vt:lpstr>PowerPoint Presentation</vt:lpstr>
      <vt:lpstr>Show me how much! (continuous size - bounded)</vt:lpstr>
      <vt:lpstr>Show me how much! (continuous size - bounded)</vt:lpstr>
      <vt:lpstr>PowerPoint Presentation</vt:lpstr>
      <vt:lpstr>PowerPoint Presentation</vt:lpstr>
      <vt:lpstr>Show me how much! (scale dependent continuous size)</vt:lpstr>
      <vt:lpstr>Rotation</vt:lpstr>
      <vt:lpstr>Show me how much! (continuous opacity)</vt:lpstr>
      <vt:lpstr>Show me how much! (continuous opacity)</vt:lpstr>
      <vt:lpstr>Show me how much! (continuous opacity)</vt:lpstr>
      <vt:lpstr>Show me how much! (continuous opacity)</vt:lpstr>
      <vt:lpstr>Show me how much! (continuous opacity)</vt:lpstr>
      <vt:lpstr>Show me potential correlation</vt:lpstr>
      <vt:lpstr>Show me when</vt:lpstr>
      <vt:lpstr>Show me when (timeline continuous color)</vt:lpstr>
      <vt:lpstr>Other Renderers</vt:lpstr>
      <vt:lpstr>Dot Density</vt:lpstr>
      <vt:lpstr>Dot Density</vt:lpstr>
      <vt:lpstr>DotDensity can represent 1 dot per value</vt:lpstr>
      <vt:lpstr>BlendRenderer -- Beta </vt:lpstr>
      <vt:lpstr>BlendRenderer </vt:lpstr>
      <vt:lpstr>PowerPoint Presentation</vt:lpstr>
      <vt:lpstr>Heatmap -- Renderer</vt:lpstr>
      <vt:lpstr>Smart Mapping</vt:lpstr>
      <vt:lpstr>Smart Mapping</vt:lpstr>
      <vt:lpstr>Smart Mapping API components -- Styles</vt:lpstr>
      <vt:lpstr>Smart Mapping API components – FL Stats Plugin</vt:lpstr>
      <vt:lpstr>Smart Mapping API components – FL Stats Plugin</vt:lpstr>
      <vt:lpstr>Smart Mapping API components – smartMapping</vt:lpstr>
      <vt:lpstr>Smart Mapping API components – smartMapping</vt:lpstr>
      <vt:lpstr>PowerPoint Presentation</vt:lpstr>
      <vt:lpstr>Smart Mapping API components – smartMapping</vt:lpstr>
      <vt:lpstr>Smart Mapping</vt:lpstr>
      <vt:lpstr>Please Take Our Survey! 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2017-01-27T21:49:31Z</dcterms:created>
  <dcterms:modified xsi:type="dcterms:W3CDTF">2017-03-07T18:59:23Z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0x010100B763EBB7AF5A98418F3B244B6B15DE31</vt:lpwstr>
  </property>
</Properties>
</file>